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sldIdLst>
    <p:sldId id="573" r:id="rId2"/>
    <p:sldId id="765" r:id="rId3"/>
    <p:sldId id="776" r:id="rId4"/>
    <p:sldId id="632" r:id="rId5"/>
    <p:sldId id="726" r:id="rId6"/>
    <p:sldId id="727" r:id="rId7"/>
    <p:sldId id="652" r:id="rId8"/>
    <p:sldId id="749" r:id="rId9"/>
    <p:sldId id="775" r:id="rId10"/>
    <p:sldId id="718" r:id="rId11"/>
    <p:sldId id="750" r:id="rId12"/>
    <p:sldId id="777" r:id="rId13"/>
    <p:sldId id="725" r:id="rId14"/>
    <p:sldId id="753" r:id="rId15"/>
    <p:sldId id="754" r:id="rId16"/>
    <p:sldId id="755" r:id="rId17"/>
    <p:sldId id="778" r:id="rId18"/>
    <p:sldId id="731" r:id="rId19"/>
    <p:sldId id="728" r:id="rId20"/>
    <p:sldId id="779" r:id="rId21"/>
    <p:sldId id="677" r:id="rId22"/>
    <p:sldId id="678" r:id="rId23"/>
    <p:sldId id="756" r:id="rId24"/>
    <p:sldId id="780" r:id="rId25"/>
    <p:sldId id="720" r:id="rId26"/>
    <p:sldId id="757" r:id="rId27"/>
    <p:sldId id="758" r:id="rId28"/>
    <p:sldId id="759" r:id="rId29"/>
    <p:sldId id="781" r:id="rId30"/>
    <p:sldId id="719" r:id="rId31"/>
    <p:sldId id="721" r:id="rId32"/>
    <p:sldId id="734" r:id="rId33"/>
    <p:sldId id="733" r:id="rId34"/>
    <p:sldId id="748" r:id="rId35"/>
    <p:sldId id="782" r:id="rId36"/>
    <p:sldId id="760" r:id="rId37"/>
    <p:sldId id="761" r:id="rId38"/>
    <p:sldId id="763" r:id="rId39"/>
    <p:sldId id="762" r:id="rId40"/>
    <p:sldId id="783" r:id="rId41"/>
    <p:sldId id="764" r:id="rId42"/>
    <p:sldId id="784" r:id="rId43"/>
    <p:sldId id="638"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17" autoAdjust="0"/>
  </p:normalViewPr>
  <p:slideViewPr>
    <p:cSldViewPr snapToGrid="0">
      <p:cViewPr varScale="1">
        <p:scale>
          <a:sx n="77" d="100"/>
          <a:sy n="77" d="100"/>
        </p:scale>
        <p:origin x="86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10/01/2025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8D1B-02D5-7A05-7861-86039DBA2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B3DFAB-320D-EDF6-0D6F-C38D144DEF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D34E53-49C0-EE63-89CD-585086ABB29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3B5C2B2-2446-FE3F-0FF0-1182F82DFB97}"/>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96415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40AF5-02EC-4AC0-9959-7D975CFC66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EE721-5E8A-3B2C-559B-A8890206D8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8A5C31-2255-1D47-42F2-7216A84BC45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C49A615-E393-E627-D2F6-9E62568B3CFF}"/>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307294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E03-2001-47CE-EFDD-47411BDED3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808243-A106-F3E9-5803-615F808F730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D1F19D-C509-E74B-B282-F1E53136294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D0005BE-8009-72F8-57DE-DC640375376E}"/>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1356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19BD-B8EC-81DD-70D9-CFE6F2E2E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931C37-6F94-6148-DF8D-A03A5AAFDA6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C11B1C-0FF3-5EFF-83A2-A07F90204B0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D788B2D-101B-DE7D-38D5-B2B4CB1CC95D}"/>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43954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CDAF-A8B3-042E-8685-844BE02B462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26F49F-34A0-6AE0-EA46-ED23DC4F5C6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F463DA-7D26-055C-FB81-D19451CA078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E3EF7E-9A56-2693-FD91-365286F40B14}"/>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139276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7C4E4-3070-3249-CD68-4136B1483F1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E6385E-9DB8-476F-3202-BE337EAE51F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8CA6FF-C0D5-EF2A-1C49-CD3355079CE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B89516A-16E0-4A48-090C-1AEA4C27453C}"/>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73185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3CEB-461F-AFCC-3633-46769A2F31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D3B21F-1768-883E-A7EC-EC1B91DA93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5BFC69-213C-A721-BA3C-A6E2F8C2DD7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F8B8321-ECE9-9CE9-2E1F-DE722B752051}"/>
              </a:ext>
            </a:extLst>
          </p:cNvPr>
          <p:cNvSpPr>
            <a:spLocks noGrp="1"/>
          </p:cNvSpPr>
          <p:nvPr>
            <p:ph type="sldNum" sz="quarter" idx="5"/>
          </p:nvPr>
        </p:nvSpPr>
        <p:spPr/>
        <p:txBody>
          <a:bodyPr/>
          <a:lstStyle/>
          <a:p>
            <a:fld id="{802E5CB9-2BE2-4860-85EE-BBFABBF2603A}" type="slidenum">
              <a:rPr lang="en-US" smtClean="0"/>
              <a:t>29</a:t>
            </a:fld>
            <a:endParaRPr lang="en-US" dirty="0"/>
          </a:p>
        </p:txBody>
      </p:sp>
    </p:spTree>
    <p:extLst>
      <p:ext uri="{BB962C8B-B14F-4D97-AF65-F5344CB8AC3E}">
        <p14:creationId xmlns:p14="http://schemas.microsoft.com/office/powerpoint/2010/main" val="841925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30</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34</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E5958-C13D-B7F8-373D-A220DD85AD9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03A581-4547-52DA-B73C-FA410D03E8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856BD9B-77CB-6AB2-8CD4-6EDBF76A2D9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8358B71-2DBD-286D-96E1-587BD0478881}"/>
              </a:ext>
            </a:extLst>
          </p:cNvPr>
          <p:cNvSpPr>
            <a:spLocks noGrp="1"/>
          </p:cNvSpPr>
          <p:nvPr>
            <p:ph type="sldNum" sz="quarter" idx="5"/>
          </p:nvPr>
        </p:nvSpPr>
        <p:spPr/>
        <p:txBody>
          <a:bodyPr/>
          <a:lstStyle/>
          <a:p>
            <a:fld id="{802E5CB9-2BE2-4860-85EE-BBFABBF2603A}" type="slidenum">
              <a:rPr lang="en-US" smtClean="0"/>
              <a:t>35</a:t>
            </a:fld>
            <a:endParaRPr lang="en-US" dirty="0"/>
          </a:p>
        </p:txBody>
      </p:sp>
    </p:spTree>
    <p:extLst>
      <p:ext uri="{BB962C8B-B14F-4D97-AF65-F5344CB8AC3E}">
        <p14:creationId xmlns:p14="http://schemas.microsoft.com/office/powerpoint/2010/main" val="2049869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8014-BD83-A2BF-09C9-7326E4D0A1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54B1E2-2C39-CEB6-FA1C-9ECCF1B52BA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7E6439-1271-4D7D-6E47-DED36C3EBFD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FBD2267-F626-FDA1-8C18-BC386DFD4DEE}"/>
              </a:ext>
            </a:extLst>
          </p:cNvPr>
          <p:cNvSpPr>
            <a:spLocks noGrp="1"/>
          </p:cNvSpPr>
          <p:nvPr>
            <p:ph type="sldNum" sz="quarter" idx="5"/>
          </p:nvPr>
        </p:nvSpPr>
        <p:spPr/>
        <p:txBody>
          <a:bodyPr/>
          <a:lstStyle/>
          <a:p>
            <a:fld id="{802E5CB9-2BE2-4860-85EE-BBFABBF2603A}" type="slidenum">
              <a:rPr lang="en-US" smtClean="0"/>
              <a:t>36</a:t>
            </a:fld>
            <a:endParaRPr lang="en-US"/>
          </a:p>
        </p:txBody>
      </p:sp>
    </p:spTree>
    <p:extLst>
      <p:ext uri="{BB962C8B-B14F-4D97-AF65-F5344CB8AC3E}">
        <p14:creationId xmlns:p14="http://schemas.microsoft.com/office/powerpoint/2010/main" val="91512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A0A8-CE04-0BEF-CCE8-F88165506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F39F5A-06BC-178D-AAA8-1DD7B89D1BD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741E9-72AB-BF7E-7D55-025BA49BBCB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54F708-D3A5-8AF7-8A4F-3B096DB4745E}"/>
              </a:ext>
            </a:extLst>
          </p:cNvPr>
          <p:cNvSpPr>
            <a:spLocks noGrp="1"/>
          </p:cNvSpPr>
          <p:nvPr>
            <p:ph type="sldNum" sz="quarter" idx="5"/>
          </p:nvPr>
        </p:nvSpPr>
        <p:spPr/>
        <p:txBody>
          <a:bodyPr/>
          <a:lstStyle/>
          <a:p>
            <a:fld id="{802E5CB9-2BE2-4860-85EE-BBFABBF2603A}" type="slidenum">
              <a:rPr lang="en-US" smtClean="0"/>
              <a:t>37</a:t>
            </a:fld>
            <a:endParaRPr lang="en-US"/>
          </a:p>
        </p:txBody>
      </p:sp>
    </p:spTree>
    <p:extLst>
      <p:ext uri="{BB962C8B-B14F-4D97-AF65-F5344CB8AC3E}">
        <p14:creationId xmlns:p14="http://schemas.microsoft.com/office/powerpoint/2010/main" val="280801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1DC3-2548-0BF7-66B5-BE927CA483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655DA61-4A33-FBE8-7865-D2F7CBC4A2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F8CF0-C946-2FED-62F6-F4CDB05636C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7A47EB-1F25-BB2E-E92F-BB69BBB8138B}"/>
              </a:ext>
            </a:extLst>
          </p:cNvPr>
          <p:cNvSpPr>
            <a:spLocks noGrp="1"/>
          </p:cNvSpPr>
          <p:nvPr>
            <p:ph type="sldNum" sz="quarter" idx="5"/>
          </p:nvPr>
        </p:nvSpPr>
        <p:spPr/>
        <p:txBody>
          <a:bodyPr/>
          <a:lstStyle/>
          <a:p>
            <a:fld id="{802E5CB9-2BE2-4860-85EE-BBFABBF2603A}" type="slidenum">
              <a:rPr lang="en-US" smtClean="0"/>
              <a:t>38</a:t>
            </a:fld>
            <a:endParaRPr lang="en-US"/>
          </a:p>
        </p:txBody>
      </p:sp>
    </p:spTree>
    <p:extLst>
      <p:ext uri="{BB962C8B-B14F-4D97-AF65-F5344CB8AC3E}">
        <p14:creationId xmlns:p14="http://schemas.microsoft.com/office/powerpoint/2010/main" val="3249248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C252-5F9B-28FC-D2C3-CA36D638A47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E83B16-C0A0-FA87-A974-9E7B864B1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E85E02E-2735-BE59-A096-46D62AB91C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9A1E4D-6D09-A98C-510E-7705CBBF2C71}"/>
              </a:ext>
            </a:extLst>
          </p:cNvPr>
          <p:cNvSpPr>
            <a:spLocks noGrp="1"/>
          </p:cNvSpPr>
          <p:nvPr>
            <p:ph type="sldNum" sz="quarter" idx="5"/>
          </p:nvPr>
        </p:nvSpPr>
        <p:spPr/>
        <p:txBody>
          <a:bodyPr/>
          <a:lstStyle/>
          <a:p>
            <a:fld id="{802E5CB9-2BE2-4860-85EE-BBFABBF2603A}" type="slidenum">
              <a:rPr lang="en-US" smtClean="0"/>
              <a:t>39</a:t>
            </a:fld>
            <a:endParaRPr lang="en-US"/>
          </a:p>
        </p:txBody>
      </p:sp>
    </p:spTree>
    <p:extLst>
      <p:ext uri="{BB962C8B-B14F-4D97-AF65-F5344CB8AC3E}">
        <p14:creationId xmlns:p14="http://schemas.microsoft.com/office/powerpoint/2010/main" val="612137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5531-1840-B926-A821-C0E414F5CC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56D72F-2B79-A78A-789C-A129AC5708C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99FB95B-515E-D0B8-9451-779E06D4945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CA132AF-31E8-F40D-9DAC-D5E04BEE3546}"/>
              </a:ext>
            </a:extLst>
          </p:cNvPr>
          <p:cNvSpPr>
            <a:spLocks noGrp="1"/>
          </p:cNvSpPr>
          <p:nvPr>
            <p:ph type="sldNum" sz="quarter" idx="5"/>
          </p:nvPr>
        </p:nvSpPr>
        <p:spPr/>
        <p:txBody>
          <a:bodyPr/>
          <a:lstStyle/>
          <a:p>
            <a:fld id="{802E5CB9-2BE2-4860-85EE-BBFABBF2603A}" type="slidenum">
              <a:rPr lang="en-US" smtClean="0"/>
              <a:t>40</a:t>
            </a:fld>
            <a:endParaRPr lang="en-US" dirty="0"/>
          </a:p>
        </p:txBody>
      </p:sp>
    </p:spTree>
    <p:extLst>
      <p:ext uri="{BB962C8B-B14F-4D97-AF65-F5344CB8AC3E}">
        <p14:creationId xmlns:p14="http://schemas.microsoft.com/office/powerpoint/2010/main" val="387700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670BB-A997-5A86-56B8-7DE7F018CA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2B8513-64E2-8B22-BE0E-55B7C7779D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89E74CA-E196-2569-47E7-A986D6EBA9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0A39E21-3366-55F2-017B-A94C64F18778}"/>
              </a:ext>
            </a:extLst>
          </p:cNvPr>
          <p:cNvSpPr>
            <a:spLocks noGrp="1"/>
          </p:cNvSpPr>
          <p:nvPr>
            <p:ph type="sldNum" sz="quarter" idx="5"/>
          </p:nvPr>
        </p:nvSpPr>
        <p:spPr/>
        <p:txBody>
          <a:bodyPr/>
          <a:lstStyle/>
          <a:p>
            <a:fld id="{802E5CB9-2BE2-4860-85EE-BBFABBF2603A}" type="slidenum">
              <a:rPr lang="en-US" smtClean="0"/>
              <a:t>41</a:t>
            </a:fld>
            <a:endParaRPr lang="en-US"/>
          </a:p>
        </p:txBody>
      </p:sp>
    </p:spTree>
    <p:extLst>
      <p:ext uri="{BB962C8B-B14F-4D97-AF65-F5344CB8AC3E}">
        <p14:creationId xmlns:p14="http://schemas.microsoft.com/office/powerpoint/2010/main" val="40638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BA63-AFA9-26DC-F1A2-AED7A70522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D2D242-E71B-4583-EA05-861F13D160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DDD7CD-5AA5-301C-6BAF-3A355244766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50C7B4-3725-6A6C-7C6C-65216F98B859}"/>
              </a:ext>
            </a:extLst>
          </p:cNvPr>
          <p:cNvSpPr>
            <a:spLocks noGrp="1"/>
          </p:cNvSpPr>
          <p:nvPr>
            <p:ph type="sldNum" sz="quarter" idx="5"/>
          </p:nvPr>
        </p:nvSpPr>
        <p:spPr/>
        <p:txBody>
          <a:bodyPr/>
          <a:lstStyle/>
          <a:p>
            <a:fld id="{802E5CB9-2BE2-4860-85EE-BBFABBF2603A}" type="slidenum">
              <a:rPr lang="en-US" smtClean="0"/>
              <a:t>42</a:t>
            </a:fld>
            <a:endParaRPr lang="en-US" dirty="0"/>
          </a:p>
        </p:txBody>
      </p:sp>
    </p:spTree>
    <p:extLst>
      <p:ext uri="{BB962C8B-B14F-4D97-AF65-F5344CB8AC3E}">
        <p14:creationId xmlns:p14="http://schemas.microsoft.com/office/powerpoint/2010/main" val="2160898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43</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ACB1-FF86-CA7F-E784-49A43A4C71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4C6495-07CF-F7A9-F604-243648B99CD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3334F4-56DC-DF46-5DD5-8794BAAFFF7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06DDAE-8B5B-B66F-4129-32C5BAF38FCF}"/>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229940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1/10/2025</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1/10/2025</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1/10/2025</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1/10/2025</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1/10/2025</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1/10/2025</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1/10/2025</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1/10/2025</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1/10/2025</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1/10/2025</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1/10/2025</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January</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3810333"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xmlns="">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3810333" cy="4747457"/>
              </a:xfrm>
              <a:blipFill>
                <a:blip r:embed="rId3"/>
                <a:stretch>
                  <a:fillRect t="-385"/>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879A-9EA0-83E3-37E6-C96D0DFF06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450181-4114-7398-BA2F-84A80A497E6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338B9F3E-B660-753A-561E-B761E34F1AFE}"/>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D1DAC96A-C70A-577C-CD48-DB7BC7561211}"/>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311861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pixels</a:t>
                </a:r>
                <a:r>
                  <a:rPr lang="en-GB" sz="1100" dirty="0"/>
                  <a:t> into the corresponding window detected.</a:t>
                </a:r>
              </a:p>
            </p:txBody>
          </p:sp>
        </mc:Choice>
        <mc:Fallback xmlns="">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27E9-E351-40E1-3C43-4956E15D86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AA7BBD-4E89-FABE-9FEE-6F87951CFE1D}"/>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2A711A8E-D112-CB95-67F9-231CDD7440EC}"/>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7F19308B-BD73-F7C9-24C9-692CA9F1A340}"/>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116741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26126" y="1594691"/>
            <a:ext cx="10515600" cy="1604521"/>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F6BD-1C3E-ED6B-B676-5EADC63FBE7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4C59B2-1316-8F3D-1511-2DFA85F67E88}"/>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6D784A7-E2FB-F59F-9C31-EC75350F3DB0}"/>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Feature correlation analysis</a:t>
            </a:r>
          </a:p>
          <a:p>
            <a:pPr lvl="1"/>
            <a:r>
              <a:rPr lang="en-US" sz="2000" dirty="0"/>
              <a:t>Tree classifier: whole set of features and optimal subset of features</a:t>
            </a:r>
          </a:p>
          <a:p>
            <a:pPr lvl="1"/>
            <a:r>
              <a:rPr lang="en-US" sz="2000" dirty="0"/>
              <a:t>SVM classifier: whole set of features and optimal subset of features</a:t>
            </a:r>
          </a:p>
          <a:p>
            <a:pPr lvl="1"/>
            <a:r>
              <a:rPr lang="en-US" sz="2000" dirty="0"/>
              <a:t>Best model evaluation</a:t>
            </a:r>
          </a:p>
          <a:p>
            <a:r>
              <a:rPr lang="en-US" sz="2000" dirty="0"/>
              <a:t>Conclusions</a:t>
            </a:r>
          </a:p>
        </p:txBody>
      </p:sp>
      <p:sp>
        <p:nvSpPr>
          <p:cNvPr id="4" name="Segnaposto numero diapositiva 3">
            <a:extLst>
              <a:ext uri="{FF2B5EF4-FFF2-40B4-BE49-F238E27FC236}">
                <a16:creationId xmlns:a16="http://schemas.microsoft.com/office/drawing/2014/main" id="{45953866-1190-C2C1-E962-736460C6334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24771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D43E-3071-476C-2892-2F688C81D3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CF546C-0784-D501-70B3-1DA3E3BBE11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CE23ABE-4169-A72D-5FFA-016089B99827}"/>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4FFDB870-3D25-782F-7F25-8592FD8D1695}"/>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72107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BFA0-A66E-6446-FAB0-A9FA0E211E3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F05FBE-6234-E784-05D7-901BEBCBB8A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EBA5BFD-9FC6-7B25-3EB6-4ED1428E527E}"/>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8BC567C2-01E0-1669-38A1-779F45573B8D}"/>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89827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Active areas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Envelope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cross_peak_time_TM2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8"/>
            <a:ext cx="320039" cy="13029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83306" y="2450599"/>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First_AvgPowLF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6"/>
            <a:ext cx="320039" cy="357174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8809A-E5CE-AD4D-FE7E-FA6F58A8989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3EBA1F-C49E-E134-385E-20C3DE2BA15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F0F3DDCF-A94C-3AEB-5A6A-124BB87239C0}"/>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53789A72-7F94-917D-6E63-BFB93DAD6C86}"/>
              </a:ext>
            </a:extLst>
          </p:cNvPr>
          <p:cNvSpPr>
            <a:spLocks noGrp="1"/>
          </p:cNvSpPr>
          <p:nvPr>
            <p:ph type="sldNum" sz="quarter" idx="12"/>
          </p:nvPr>
        </p:nvSpPr>
        <p:spPr/>
        <p:txBody>
          <a:bodyPr/>
          <a:lstStyle/>
          <a:p>
            <a:fld id="{2FA0223F-D95A-431D-9A71-EDA7FA0C2F5B}" type="slidenum">
              <a:rPr lang="en-US" smtClean="0"/>
              <a:t>29</a:t>
            </a:fld>
            <a:endParaRPr lang="en-US" dirty="0"/>
          </a:p>
        </p:txBody>
      </p:sp>
    </p:spTree>
    <p:extLst>
      <p:ext uri="{BB962C8B-B14F-4D97-AF65-F5344CB8AC3E}">
        <p14:creationId xmlns:p14="http://schemas.microsoft.com/office/powerpoint/2010/main" val="306613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2A14-448E-D186-D019-8D390D2A60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4DF6AE2-07FC-E396-18C0-40FF448D87F5}"/>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902A099-5335-6BA8-8D31-E05F1CC94531}"/>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A3D0374F-3DED-C594-85C8-1D2262918003}"/>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6121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30</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31</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4"/>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2" cy="3106811"/>
            <a:chOff x="6647089" y="2398881"/>
            <a:chExt cx="5202832"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2"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2609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32</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8" y="2519342"/>
            <a:ext cx="5361355"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2"/>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33</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4"/>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4"/>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34</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47D8-B29B-BE58-99D0-095283AE349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ABF72F-6272-314A-FCF0-76A184627477}"/>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7E3E31C0-252F-9AB5-55C4-9E801A6CFC6A}"/>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6B5BF49E-8AE7-D6F6-098D-CD6127FF2D6D}"/>
              </a:ext>
            </a:extLst>
          </p:cNvPr>
          <p:cNvSpPr>
            <a:spLocks noGrp="1"/>
          </p:cNvSpPr>
          <p:nvPr>
            <p:ph type="sldNum" sz="quarter" idx="12"/>
          </p:nvPr>
        </p:nvSpPr>
        <p:spPr/>
        <p:txBody>
          <a:bodyPr/>
          <a:lstStyle/>
          <a:p>
            <a:fld id="{2FA0223F-D95A-431D-9A71-EDA7FA0C2F5B}" type="slidenum">
              <a:rPr lang="en-US" smtClean="0"/>
              <a:t>35</a:t>
            </a:fld>
            <a:endParaRPr lang="en-US" dirty="0"/>
          </a:p>
        </p:txBody>
      </p:sp>
    </p:spTree>
    <p:extLst>
      <p:ext uri="{BB962C8B-B14F-4D97-AF65-F5344CB8AC3E}">
        <p14:creationId xmlns:p14="http://schemas.microsoft.com/office/powerpoint/2010/main" val="328950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230-75FB-3A93-CF15-8AC4BD108D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6640D5-1624-C647-A678-F649BF20B4DF}"/>
              </a:ext>
            </a:extLst>
          </p:cNvPr>
          <p:cNvSpPr>
            <a:spLocks noGrp="1"/>
          </p:cNvSpPr>
          <p:nvPr>
            <p:ph type="title"/>
          </p:nvPr>
        </p:nvSpPr>
        <p:spPr>
          <a:xfrm>
            <a:off x="838200" y="209292"/>
            <a:ext cx="9905460" cy="971551"/>
          </a:xfrm>
        </p:spPr>
        <p:txBody>
          <a:bodyPr>
            <a:normAutofit fontScale="90000"/>
          </a:bodyPr>
          <a:lstStyle/>
          <a:p>
            <a:r>
              <a:rPr lang="en-US" sz="3600" dirty="0"/>
              <a:t>Machine learning approach: Support Vector Machines</a:t>
            </a:r>
          </a:p>
        </p:txBody>
      </p:sp>
      <p:sp>
        <p:nvSpPr>
          <p:cNvPr id="4" name="Segnaposto numero diapositiva 3">
            <a:extLst>
              <a:ext uri="{FF2B5EF4-FFF2-40B4-BE49-F238E27FC236}">
                <a16:creationId xmlns:a16="http://schemas.microsoft.com/office/drawing/2014/main" id="{44F8C36A-7934-1DFA-FF7C-7A7C7B44EA92}"/>
              </a:ext>
            </a:extLst>
          </p:cNvPr>
          <p:cNvSpPr>
            <a:spLocks noGrp="1"/>
          </p:cNvSpPr>
          <p:nvPr>
            <p:ph type="sldNum" sz="quarter" idx="12"/>
          </p:nvPr>
        </p:nvSpPr>
        <p:spPr/>
        <p:txBody>
          <a:bodyPr/>
          <a:lstStyle/>
          <a:p>
            <a:fld id="{2FA0223F-D95A-431D-9A71-EDA7FA0C2F5B}" type="slidenum">
              <a:rPr lang="en-US" smtClean="0"/>
              <a:t>36</a:t>
            </a:fld>
            <a:endParaRPr lang="en-US" dirty="0"/>
          </a:p>
        </p:txBody>
      </p:sp>
      <p:sp>
        <p:nvSpPr>
          <p:cNvPr id="55" name="Segnaposto contenuto 5">
            <a:extLst>
              <a:ext uri="{FF2B5EF4-FFF2-40B4-BE49-F238E27FC236}">
                <a16:creationId xmlns:a16="http://schemas.microsoft.com/office/drawing/2014/main" id="{31FF878A-BF19-F7FF-28C4-017E37CDB70F}"/>
              </a:ext>
            </a:extLst>
          </p:cNvPr>
          <p:cNvSpPr>
            <a:spLocks noGrp="1"/>
          </p:cNvSpPr>
          <p:nvPr>
            <p:ph idx="1"/>
          </p:nvPr>
        </p:nvSpPr>
        <p:spPr>
          <a:xfrm>
            <a:off x="587878" y="1530210"/>
            <a:ext cx="4258442" cy="4550550"/>
          </a:xfrm>
        </p:spPr>
        <p:txBody>
          <a:bodyPr>
            <a:normAutofit/>
          </a:bodyPr>
          <a:lstStyle/>
          <a:p>
            <a:pPr marL="0" indent="0">
              <a:buNone/>
            </a:pPr>
            <a:r>
              <a:rPr lang="en-US" sz="1600" dirty="0"/>
              <a:t>Support Vector Machines (SVMs) are a powerful supervised learning method used for classification and regression tasks. </a:t>
            </a:r>
          </a:p>
          <a:p>
            <a:pPr marL="0" indent="0">
              <a:buNone/>
            </a:pPr>
            <a:r>
              <a:rPr lang="en-US" sz="1600" dirty="0"/>
              <a:t>The key principle of SVMs is </a:t>
            </a:r>
            <a:r>
              <a:rPr lang="en-US" sz="1600" b="1" dirty="0"/>
              <a:t>margin maximization</a:t>
            </a:r>
            <a:r>
              <a:rPr lang="en-US" sz="1600" dirty="0"/>
              <a:t>: they aim to identify the </a:t>
            </a:r>
            <a:r>
              <a:rPr lang="en-US" sz="1600" b="1" dirty="0"/>
              <a:t>hyperplane</a:t>
            </a:r>
            <a:r>
              <a:rPr lang="en-US" sz="1600" dirty="0"/>
              <a:t> that has the </a:t>
            </a:r>
            <a:r>
              <a:rPr lang="en-US" sz="1600" b="1" dirty="0"/>
              <a:t>largest</a:t>
            </a:r>
            <a:r>
              <a:rPr lang="en-US" sz="1600" dirty="0"/>
              <a:t> </a:t>
            </a:r>
            <a:r>
              <a:rPr lang="en-US" sz="1600" b="1" dirty="0"/>
              <a:t>margin</a:t>
            </a:r>
            <a:r>
              <a:rPr lang="en-US" sz="1600" dirty="0"/>
              <a:t> (distance) </a:t>
            </a:r>
            <a:r>
              <a:rPr lang="en-US" sz="1600" b="1" dirty="0"/>
              <a:t>to</a:t>
            </a:r>
            <a:r>
              <a:rPr lang="en-US" sz="1600" dirty="0"/>
              <a:t> the </a:t>
            </a:r>
            <a:r>
              <a:rPr lang="en-US" sz="1600" b="1" dirty="0"/>
              <a:t>nearest</a:t>
            </a:r>
            <a:r>
              <a:rPr lang="en-US" sz="1600" dirty="0"/>
              <a:t> data </a:t>
            </a:r>
            <a:r>
              <a:rPr lang="en-US" sz="1600" b="1" dirty="0"/>
              <a:t>points</a:t>
            </a:r>
            <a:r>
              <a:rPr lang="en-US" sz="1600" dirty="0"/>
              <a:t> of </a:t>
            </a:r>
            <a:r>
              <a:rPr lang="en-US" sz="1600" b="1" dirty="0"/>
              <a:t>any</a:t>
            </a:r>
            <a:r>
              <a:rPr lang="en-US" sz="1600" dirty="0"/>
              <a:t> </a:t>
            </a:r>
            <a:r>
              <a:rPr lang="en-US" sz="1600" b="1" dirty="0"/>
              <a:t>class</a:t>
            </a:r>
            <a:r>
              <a:rPr lang="en-US" sz="1600" dirty="0"/>
              <a:t>, known as </a:t>
            </a:r>
            <a:r>
              <a:rPr lang="en-US" sz="1600" b="1" dirty="0"/>
              <a:t>support</a:t>
            </a:r>
            <a:r>
              <a:rPr lang="en-US" sz="1600" dirty="0"/>
              <a:t> </a:t>
            </a:r>
            <a:r>
              <a:rPr lang="en-US" sz="1600" b="1" dirty="0"/>
              <a:t>vectors</a:t>
            </a:r>
            <a:r>
              <a:rPr lang="en-US" sz="1600" dirty="0"/>
              <a:t>. </a:t>
            </a:r>
          </a:p>
          <a:p>
            <a:pPr marL="0" indent="0">
              <a:buNone/>
            </a:pPr>
            <a:r>
              <a:rPr lang="en-US" sz="1600" dirty="0"/>
              <a:t>For </a:t>
            </a:r>
            <a:r>
              <a:rPr lang="en-US" sz="1600" b="1" dirty="0"/>
              <a:t>complex datasets </a:t>
            </a:r>
            <a:r>
              <a:rPr lang="en-US" sz="1600" dirty="0"/>
              <a:t>that are not linearly separable, </a:t>
            </a:r>
            <a:r>
              <a:rPr lang="en-US" sz="1600" b="1" dirty="0"/>
              <a:t>SVMs employ the kernel trick</a:t>
            </a:r>
            <a:r>
              <a:rPr lang="en-US" sz="1600" dirty="0"/>
              <a:t>, which maps the input features into a higher-dimensional space where linear separation is possible. Common </a:t>
            </a:r>
            <a:r>
              <a:rPr lang="en-US" sz="1600" b="1" dirty="0"/>
              <a:t>kernels</a:t>
            </a:r>
            <a:r>
              <a:rPr lang="en-US" sz="1600" dirty="0"/>
              <a:t> include </a:t>
            </a:r>
            <a:r>
              <a:rPr lang="en-US" sz="1600" b="1" dirty="0"/>
              <a:t>linear</a:t>
            </a:r>
            <a:r>
              <a:rPr lang="en-US" sz="1600" dirty="0"/>
              <a:t>, </a:t>
            </a:r>
            <a:r>
              <a:rPr lang="en-US" sz="1600" b="1" dirty="0"/>
              <a:t>polynomial</a:t>
            </a:r>
            <a:r>
              <a:rPr lang="en-US" sz="1600" dirty="0"/>
              <a:t>, and </a:t>
            </a:r>
            <a:r>
              <a:rPr lang="en-US" sz="1600" b="1" dirty="0"/>
              <a:t>Gaussian</a:t>
            </a:r>
            <a:r>
              <a:rPr lang="en-US" sz="1600" dirty="0"/>
              <a:t>.</a:t>
            </a:r>
          </a:p>
          <a:p>
            <a:pPr marL="0" indent="0">
              <a:buNone/>
            </a:pPr>
            <a:r>
              <a:rPr lang="en-US" sz="1600" dirty="0"/>
              <a:t>These three kernels were compared in terms of performance, and the best one was used for model reduction.</a:t>
            </a:r>
          </a:p>
        </p:txBody>
      </p:sp>
      <p:pic>
        <p:nvPicPr>
          <p:cNvPr id="1028" name="Picture 4" descr="Illustration of support vector machine (SVM) principles. (a) Illustration of a simple case where hyperplane separate two groups directly in inputs space. (b) Illustration of performing nonlinear classification by implicitly mapping inputs into high-dimensional feature spaces where data points can be separated by a hyperplane.">
            <a:extLst>
              <a:ext uri="{FF2B5EF4-FFF2-40B4-BE49-F238E27FC236}">
                <a16:creationId xmlns:a16="http://schemas.microsoft.com/office/drawing/2014/main" id="{30CB9D70-6B36-AA51-ED81-373A5756D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0" r="15854"/>
          <a:stretch/>
        </p:blipFill>
        <p:spPr bwMode="auto">
          <a:xfrm>
            <a:off x="5916168" y="1822950"/>
            <a:ext cx="508406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 calcmode="lin" valueType="num">
                                      <p:cBhvr additive="base">
                                        <p:cTn id="7"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51B-F682-DCD7-1262-CFCB96033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B2D90-EDB4-EA2F-6CDE-72F5B8660FA6}"/>
              </a:ext>
            </a:extLst>
          </p:cNvPr>
          <p:cNvSpPr>
            <a:spLocks noGrp="1"/>
          </p:cNvSpPr>
          <p:nvPr>
            <p:ph type="title"/>
          </p:nvPr>
        </p:nvSpPr>
        <p:spPr>
          <a:xfrm>
            <a:off x="838200" y="209292"/>
            <a:ext cx="9905460" cy="971551"/>
          </a:xfrm>
        </p:spPr>
        <p:txBody>
          <a:bodyPr>
            <a:normAutofit/>
          </a:bodyPr>
          <a:lstStyle/>
          <a:p>
            <a:r>
              <a:rPr lang="en-US" sz="3600" dirty="0"/>
              <a:t>SVM classifiers: results varying kernel type</a:t>
            </a:r>
          </a:p>
        </p:txBody>
      </p:sp>
      <p:sp>
        <p:nvSpPr>
          <p:cNvPr id="4" name="Segnaposto numero diapositiva 3">
            <a:extLst>
              <a:ext uri="{FF2B5EF4-FFF2-40B4-BE49-F238E27FC236}">
                <a16:creationId xmlns:a16="http://schemas.microsoft.com/office/drawing/2014/main" id="{18651CE2-FD6B-01B0-94BD-4CCBF0DC6915}"/>
              </a:ext>
            </a:extLst>
          </p:cNvPr>
          <p:cNvSpPr>
            <a:spLocks noGrp="1"/>
          </p:cNvSpPr>
          <p:nvPr>
            <p:ph type="sldNum" sz="quarter" idx="12"/>
          </p:nvPr>
        </p:nvSpPr>
        <p:spPr/>
        <p:txBody>
          <a:bodyPr/>
          <a:lstStyle/>
          <a:p>
            <a:fld id="{2FA0223F-D95A-431D-9A71-EDA7FA0C2F5B}" type="slidenum">
              <a:rPr lang="en-US" smtClean="0"/>
              <a:t>37</a:t>
            </a:fld>
            <a:endParaRPr lang="en-US" dirty="0"/>
          </a:p>
        </p:txBody>
      </p:sp>
      <p:sp>
        <p:nvSpPr>
          <p:cNvPr id="9" name="Rettangolo con angoli arrotondati 8">
            <a:extLst>
              <a:ext uri="{FF2B5EF4-FFF2-40B4-BE49-F238E27FC236}">
                <a16:creationId xmlns:a16="http://schemas.microsoft.com/office/drawing/2014/main" id="{57EA4DED-A709-5348-83AA-EDB77ECF1044}"/>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62E6E354-4921-CA86-68E1-E98BE46DF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48" y="1919360"/>
            <a:ext cx="3968496" cy="3407490"/>
          </a:xfrm>
          <a:prstGeom prst="rect">
            <a:avLst/>
          </a:prstGeom>
        </p:spPr>
      </p:pic>
      <p:pic>
        <p:nvPicPr>
          <p:cNvPr id="11" name="Immagine 10">
            <a:extLst>
              <a:ext uri="{FF2B5EF4-FFF2-40B4-BE49-F238E27FC236}">
                <a16:creationId xmlns:a16="http://schemas.microsoft.com/office/drawing/2014/main" id="{C264500F-2499-B578-483F-DBA8693CC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56" y="1919360"/>
            <a:ext cx="3968496" cy="3407490"/>
          </a:xfrm>
          <a:prstGeom prst="rect">
            <a:avLst/>
          </a:prstGeom>
        </p:spPr>
      </p:pic>
      <p:pic>
        <p:nvPicPr>
          <p:cNvPr id="15" name="Immagine 14" descr="Immagine che contiene testo, schermata, diagramma, numero&#10;&#10;Descrizione generata automaticamente">
            <a:extLst>
              <a:ext uri="{FF2B5EF4-FFF2-40B4-BE49-F238E27FC236}">
                <a16:creationId xmlns:a16="http://schemas.microsoft.com/office/drawing/2014/main" id="{C68FEC40-7E34-51CB-E520-E0D139D3A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752" y="1919360"/>
            <a:ext cx="3968496" cy="3407490"/>
          </a:xfrm>
          <a:prstGeom prst="rect">
            <a:avLst/>
          </a:prstGeom>
        </p:spPr>
      </p:pic>
      <p:sp>
        <p:nvSpPr>
          <p:cNvPr id="16" name="Rettangolo con angoli arrotondati 15">
            <a:extLst>
              <a:ext uri="{FF2B5EF4-FFF2-40B4-BE49-F238E27FC236}">
                <a16:creationId xmlns:a16="http://schemas.microsoft.com/office/drawing/2014/main" id="{DAFBAB1E-BEBB-E76B-6B6D-48B78CD7E18C}"/>
              </a:ext>
            </a:extLst>
          </p:cNvPr>
          <p:cNvSpPr/>
          <p:nvPr/>
        </p:nvSpPr>
        <p:spPr>
          <a:xfrm>
            <a:off x="62792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Linear Kernel</a:t>
            </a:r>
          </a:p>
        </p:txBody>
      </p:sp>
      <p:sp>
        <p:nvSpPr>
          <p:cNvPr id="17" name="Rettangolo con angoli arrotondati 16">
            <a:extLst>
              <a:ext uri="{FF2B5EF4-FFF2-40B4-BE49-F238E27FC236}">
                <a16:creationId xmlns:a16="http://schemas.microsoft.com/office/drawing/2014/main" id="{C2CD7825-880B-130D-3173-0C6F09B9F12C}"/>
              </a:ext>
            </a:extLst>
          </p:cNvPr>
          <p:cNvSpPr/>
          <p:nvPr/>
        </p:nvSpPr>
        <p:spPr>
          <a:xfrm>
            <a:off x="4596424"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Polynomial Kernel</a:t>
            </a:r>
          </a:p>
        </p:txBody>
      </p:sp>
      <p:sp>
        <p:nvSpPr>
          <p:cNvPr id="18" name="Rettangolo con angoli arrotondati 17">
            <a:extLst>
              <a:ext uri="{FF2B5EF4-FFF2-40B4-BE49-F238E27FC236}">
                <a16:creationId xmlns:a16="http://schemas.microsoft.com/office/drawing/2014/main" id="{56BF2281-872B-983D-F058-9074C2F0AC3D}"/>
              </a:ext>
            </a:extLst>
          </p:cNvPr>
          <p:cNvSpPr/>
          <p:nvPr/>
        </p:nvSpPr>
        <p:spPr>
          <a:xfrm>
            <a:off x="856491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19" name="Rettangolo con angoli arrotondati 18">
            <a:extLst>
              <a:ext uri="{FF2B5EF4-FFF2-40B4-BE49-F238E27FC236}">
                <a16:creationId xmlns:a16="http://schemas.microsoft.com/office/drawing/2014/main" id="{EA3CF4ED-F3D5-A5E4-7F4E-72F9B0FC4875}"/>
              </a:ext>
            </a:extLst>
          </p:cNvPr>
          <p:cNvSpPr/>
          <p:nvPr/>
        </p:nvSpPr>
        <p:spPr>
          <a:xfrm>
            <a:off x="8564918" y="1567466"/>
            <a:ext cx="2999151" cy="351894"/>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Tree>
    <p:extLst>
      <p:ext uri="{BB962C8B-B14F-4D97-AF65-F5344CB8AC3E}">
        <p14:creationId xmlns:p14="http://schemas.microsoft.com/office/powerpoint/2010/main" val="42423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707-1FDF-C85F-407C-B39EE945F2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AC8C86-B876-9926-6821-696DE5B40896}"/>
              </a:ext>
            </a:extLst>
          </p:cNvPr>
          <p:cNvSpPr>
            <a:spLocks noGrp="1"/>
          </p:cNvSpPr>
          <p:nvPr>
            <p:ph type="title"/>
          </p:nvPr>
        </p:nvSpPr>
        <p:spPr>
          <a:xfrm>
            <a:off x="838200" y="209292"/>
            <a:ext cx="9905460" cy="971551"/>
          </a:xfrm>
        </p:spPr>
        <p:txBody>
          <a:bodyPr>
            <a:normAutofit fontScale="90000"/>
          </a:bodyPr>
          <a:lstStyle/>
          <a:p>
            <a:r>
              <a:rPr lang="en-US" sz="3600" dirty="0"/>
              <a:t>SVM classifiers: Gaussian kernel feature importance</a:t>
            </a:r>
          </a:p>
        </p:txBody>
      </p:sp>
      <p:sp>
        <p:nvSpPr>
          <p:cNvPr id="4" name="Segnaposto numero diapositiva 3">
            <a:extLst>
              <a:ext uri="{FF2B5EF4-FFF2-40B4-BE49-F238E27FC236}">
                <a16:creationId xmlns:a16="http://schemas.microsoft.com/office/drawing/2014/main" id="{1F0FA0CE-CB72-1DED-3005-6275C03FBDC3}"/>
              </a:ext>
            </a:extLst>
          </p:cNvPr>
          <p:cNvSpPr>
            <a:spLocks noGrp="1"/>
          </p:cNvSpPr>
          <p:nvPr>
            <p:ph type="sldNum" sz="quarter" idx="12"/>
          </p:nvPr>
        </p:nvSpPr>
        <p:spPr/>
        <p:txBody>
          <a:bodyPr/>
          <a:lstStyle/>
          <a:p>
            <a:fld id="{2FA0223F-D95A-431D-9A71-EDA7FA0C2F5B}" type="slidenum">
              <a:rPr lang="en-US" smtClean="0"/>
              <a:t>38</a:t>
            </a:fld>
            <a:endParaRPr lang="en-US" dirty="0"/>
          </a:p>
        </p:txBody>
      </p:sp>
      <p:sp>
        <p:nvSpPr>
          <p:cNvPr id="9" name="Rettangolo con angoli arrotondati 8">
            <a:extLst>
              <a:ext uri="{FF2B5EF4-FFF2-40B4-BE49-F238E27FC236}">
                <a16:creationId xmlns:a16="http://schemas.microsoft.com/office/drawing/2014/main" id="{7A077758-0D6A-E610-5632-4DF5F7D472BF}"/>
              </a:ext>
            </a:extLst>
          </p:cNvPr>
          <p:cNvSpPr/>
          <p:nvPr/>
        </p:nvSpPr>
        <p:spPr>
          <a:xfrm>
            <a:off x="1267966" y="5554551"/>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EE7520B0-861B-F9C2-40F5-2B3A8903B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047376"/>
            <a:ext cx="3968496" cy="3407490"/>
          </a:xfrm>
          <a:prstGeom prst="rect">
            <a:avLst/>
          </a:prstGeom>
        </p:spPr>
      </p:pic>
      <p:sp>
        <p:nvSpPr>
          <p:cNvPr id="18" name="Rettangolo con angoli arrotondati 17">
            <a:extLst>
              <a:ext uri="{FF2B5EF4-FFF2-40B4-BE49-F238E27FC236}">
                <a16:creationId xmlns:a16="http://schemas.microsoft.com/office/drawing/2014/main" id="{51CB107F-C795-D2DF-1C84-67092E49DE66}"/>
              </a:ext>
            </a:extLst>
          </p:cNvPr>
          <p:cNvSpPr/>
          <p:nvPr/>
        </p:nvSpPr>
        <p:spPr>
          <a:xfrm>
            <a:off x="1021119" y="1695482"/>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pic>
        <p:nvPicPr>
          <p:cNvPr id="7" name="Immagine 6" descr="Immagine che contiene testo, schermata, Carattere, diagramma&#10;&#10;Descrizione generata automaticamente">
            <a:extLst>
              <a:ext uri="{FF2B5EF4-FFF2-40B4-BE49-F238E27FC236}">
                <a16:creationId xmlns:a16="http://schemas.microsoft.com/office/drawing/2014/main" id="{C4A6A892-8BC2-10CC-F5F5-21085F1F7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656" y="1816211"/>
            <a:ext cx="6202722" cy="3225578"/>
          </a:xfrm>
          <a:prstGeom prst="rect">
            <a:avLst/>
          </a:prstGeom>
        </p:spPr>
      </p:pic>
      <p:cxnSp>
        <p:nvCxnSpPr>
          <p:cNvPr id="11" name="Connettore diritto 10">
            <a:extLst>
              <a:ext uri="{FF2B5EF4-FFF2-40B4-BE49-F238E27FC236}">
                <a16:creationId xmlns:a16="http://schemas.microsoft.com/office/drawing/2014/main" id="{B8341F3E-F855-3970-6968-33485B0ADA30}"/>
              </a:ext>
            </a:extLst>
          </p:cNvPr>
          <p:cNvCxnSpPr>
            <a:cxnSpLocks/>
          </p:cNvCxnSpPr>
          <p:nvPr/>
        </p:nvCxnSpPr>
        <p:spPr>
          <a:xfrm flipV="1">
            <a:off x="7747510" y="2136608"/>
            <a:ext cx="0" cy="136859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ettangolo con angoli arrotondati 16">
            <a:extLst>
              <a:ext uri="{FF2B5EF4-FFF2-40B4-BE49-F238E27FC236}">
                <a16:creationId xmlns:a16="http://schemas.microsoft.com/office/drawing/2014/main" id="{0D99303E-46E2-54A7-81EE-5CA9BAA5EA6D}"/>
              </a:ext>
            </a:extLst>
          </p:cNvPr>
          <p:cNvSpPr/>
          <p:nvPr/>
        </p:nvSpPr>
        <p:spPr>
          <a:xfrm>
            <a:off x="5248656" y="2047376"/>
            <a:ext cx="2115309" cy="1368592"/>
          </a:xfrm>
          <a:prstGeom prst="roundRect">
            <a:avLst>
              <a:gd name="adj" fmla="val 3026"/>
            </a:avLst>
          </a:prstGeom>
          <a:solidFill>
            <a:schemeClr val="accent2">
              <a:lumMod val="20000"/>
              <a:lumOff val="80000"/>
              <a:alpha val="20000"/>
            </a:schemeClr>
          </a:solid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68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2699-FE47-E017-8785-EED4228250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370857-D524-59C9-6644-4F08F3577A35}"/>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C6AC8232-6495-C8A8-B88B-6168E9655FA4}"/>
              </a:ext>
            </a:extLst>
          </p:cNvPr>
          <p:cNvSpPr>
            <a:spLocks noGrp="1"/>
          </p:cNvSpPr>
          <p:nvPr>
            <p:ph type="sldNum" sz="quarter" idx="12"/>
          </p:nvPr>
        </p:nvSpPr>
        <p:spPr/>
        <p:txBody>
          <a:bodyPr/>
          <a:lstStyle/>
          <a:p>
            <a:fld id="{2FA0223F-D95A-431D-9A71-EDA7FA0C2F5B}" type="slidenum">
              <a:rPr lang="en-US" smtClean="0"/>
              <a:t>39</a:t>
            </a:fld>
            <a:endParaRPr lang="en-US" dirty="0"/>
          </a:p>
        </p:txBody>
      </p:sp>
      <p:sp>
        <p:nvSpPr>
          <p:cNvPr id="3" name="Rettangolo con angoli arrotondati 2">
            <a:extLst>
              <a:ext uri="{FF2B5EF4-FFF2-40B4-BE49-F238E27FC236}">
                <a16:creationId xmlns:a16="http://schemas.microsoft.com/office/drawing/2014/main" id="{C6DA4163-FF8D-A6CE-421A-6B7D77DED7F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1: whole feature set</a:t>
            </a:r>
          </a:p>
        </p:txBody>
      </p:sp>
      <p:sp>
        <p:nvSpPr>
          <p:cNvPr id="5" name="Rettangolo con angoli arrotondati 4">
            <a:extLst>
              <a:ext uri="{FF2B5EF4-FFF2-40B4-BE49-F238E27FC236}">
                <a16:creationId xmlns:a16="http://schemas.microsoft.com/office/drawing/2014/main" id="{5A62933A-1498-FC27-785B-23A5795F66DF}"/>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8" name="Immagine 7">
            <a:extLst>
              <a:ext uri="{FF2B5EF4-FFF2-40B4-BE49-F238E27FC236}">
                <a16:creationId xmlns:a16="http://schemas.microsoft.com/office/drawing/2014/main" id="{D9CC4F6E-A70E-217E-BFD5-7E12C245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6624" y="2406328"/>
            <a:ext cx="4239468" cy="3635094"/>
          </a:xfrm>
          <a:prstGeom prst="rect">
            <a:avLst/>
          </a:prstGeom>
        </p:spPr>
      </p:pic>
      <p:pic>
        <p:nvPicPr>
          <p:cNvPr id="10" name="Immagine 9">
            <a:extLst>
              <a:ext uri="{FF2B5EF4-FFF2-40B4-BE49-F238E27FC236}">
                <a16:creationId xmlns:a16="http://schemas.microsoft.com/office/drawing/2014/main" id="{D38A419C-D557-5600-12F1-9263B0440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3"/>
          </a:xfrm>
          <a:prstGeom prst="rect">
            <a:avLst/>
          </a:prstGeom>
        </p:spPr>
      </p:pic>
      <p:sp>
        <p:nvSpPr>
          <p:cNvPr id="9" name="Rettangolo con angoli arrotondati 8">
            <a:extLst>
              <a:ext uri="{FF2B5EF4-FFF2-40B4-BE49-F238E27FC236}">
                <a16:creationId xmlns:a16="http://schemas.microsoft.com/office/drawing/2014/main" id="{7BA69984-6B83-E830-C6F7-499AB238370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BF3CFCD4-DD7B-C4F7-0705-ECCB328E6B93}"/>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A5C396E9-0B0F-5B58-6252-25B3D3730F6A}"/>
              </a:ext>
            </a:extLst>
          </p:cNvPr>
          <p:cNvSpPr/>
          <p:nvPr/>
        </p:nvSpPr>
        <p:spPr>
          <a:xfrm>
            <a:off x="6620177" y="1476606"/>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SVM 2: relevant feature subset</a:t>
            </a:r>
          </a:p>
        </p:txBody>
      </p:sp>
    </p:spTree>
    <p:extLst>
      <p:ext uri="{BB962C8B-B14F-4D97-AF65-F5344CB8AC3E}">
        <p14:creationId xmlns:p14="http://schemas.microsoft.com/office/powerpoint/2010/main" val="2441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185E-AEAB-13CA-353B-297111EC97B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9D51E3-869E-AF6A-6817-3D3F2121B27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57FE4DD-01C4-A7F5-1304-7322FA2F15A4}"/>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086B8A23-3779-A62E-B151-8A940D26EB6A}"/>
              </a:ext>
            </a:extLst>
          </p:cNvPr>
          <p:cNvSpPr>
            <a:spLocks noGrp="1"/>
          </p:cNvSpPr>
          <p:nvPr>
            <p:ph type="sldNum" sz="quarter" idx="12"/>
          </p:nvPr>
        </p:nvSpPr>
        <p:spPr/>
        <p:txBody>
          <a:bodyPr/>
          <a:lstStyle/>
          <a:p>
            <a:fld id="{2FA0223F-D95A-431D-9A71-EDA7FA0C2F5B}" type="slidenum">
              <a:rPr lang="en-US" smtClean="0"/>
              <a:t>40</a:t>
            </a:fld>
            <a:endParaRPr lang="en-US" dirty="0"/>
          </a:p>
        </p:txBody>
      </p:sp>
    </p:spTree>
    <p:extLst>
      <p:ext uri="{BB962C8B-B14F-4D97-AF65-F5344CB8AC3E}">
        <p14:creationId xmlns:p14="http://schemas.microsoft.com/office/powerpoint/2010/main" val="56682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8D44-EF6A-13BC-6817-AC228E7F17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43EC3E-489B-CEB4-4095-951BDFE8D3AC}"/>
              </a:ext>
            </a:extLst>
          </p:cNvPr>
          <p:cNvSpPr>
            <a:spLocks noGrp="1"/>
          </p:cNvSpPr>
          <p:nvPr>
            <p:ph type="title"/>
          </p:nvPr>
        </p:nvSpPr>
        <p:spPr>
          <a:xfrm>
            <a:off x="838200" y="209292"/>
            <a:ext cx="9905460" cy="971551"/>
          </a:xfrm>
        </p:spPr>
        <p:txBody>
          <a:bodyPr>
            <a:normAutofit/>
          </a:bodyPr>
          <a:lstStyle/>
          <a:p>
            <a:r>
              <a:rPr lang="en-US" sz="3600" dirty="0"/>
              <a:t>Best models comparison</a:t>
            </a:r>
          </a:p>
        </p:txBody>
      </p:sp>
      <p:sp>
        <p:nvSpPr>
          <p:cNvPr id="4" name="Segnaposto numero diapositiva 3">
            <a:extLst>
              <a:ext uri="{FF2B5EF4-FFF2-40B4-BE49-F238E27FC236}">
                <a16:creationId xmlns:a16="http://schemas.microsoft.com/office/drawing/2014/main" id="{C43ED649-802D-69BB-23C7-3D8AE5F8DC89}"/>
              </a:ext>
            </a:extLst>
          </p:cNvPr>
          <p:cNvSpPr>
            <a:spLocks noGrp="1"/>
          </p:cNvSpPr>
          <p:nvPr>
            <p:ph type="sldNum" sz="quarter" idx="12"/>
          </p:nvPr>
        </p:nvSpPr>
        <p:spPr/>
        <p:txBody>
          <a:bodyPr/>
          <a:lstStyle/>
          <a:p>
            <a:fld id="{2FA0223F-D95A-431D-9A71-EDA7FA0C2F5B}" type="slidenum">
              <a:rPr lang="en-US" smtClean="0"/>
              <a:t>41</a:t>
            </a:fld>
            <a:endParaRPr lang="en-US" dirty="0"/>
          </a:p>
        </p:txBody>
      </p:sp>
      <p:sp>
        <p:nvSpPr>
          <p:cNvPr id="5" name="Rettangolo con angoli arrotondati 4">
            <a:extLst>
              <a:ext uri="{FF2B5EF4-FFF2-40B4-BE49-F238E27FC236}">
                <a16:creationId xmlns:a16="http://schemas.microsoft.com/office/drawing/2014/main" id="{AD73F4D2-601C-0517-F16D-BBAD2D5B0723}"/>
              </a:ext>
            </a:extLst>
          </p:cNvPr>
          <p:cNvSpPr/>
          <p:nvPr/>
        </p:nvSpPr>
        <p:spPr>
          <a:xfrm>
            <a:off x="4428513"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C55A0C2-44DB-D3B9-C32B-8E5B6B4DF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9597" y="2061823"/>
            <a:ext cx="3702019" cy="3178683"/>
          </a:xfrm>
          <a:prstGeom prst="rect">
            <a:avLst/>
          </a:prstGeom>
        </p:spPr>
      </p:pic>
      <p:pic>
        <p:nvPicPr>
          <p:cNvPr id="6" name="Immagine 5">
            <a:extLst>
              <a:ext uri="{FF2B5EF4-FFF2-40B4-BE49-F238E27FC236}">
                <a16:creationId xmlns:a16="http://schemas.microsoft.com/office/drawing/2014/main" id="{DAECDE32-2B60-DE12-C7FD-0A92F0D8F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129" y="2061822"/>
            <a:ext cx="3702019" cy="3178684"/>
          </a:xfrm>
          <a:prstGeom prst="rect">
            <a:avLst/>
          </a:prstGeom>
        </p:spPr>
      </p:pic>
      <p:sp>
        <p:nvSpPr>
          <p:cNvPr id="9" name="Rettangolo con angoli arrotondati 8">
            <a:extLst>
              <a:ext uri="{FF2B5EF4-FFF2-40B4-BE49-F238E27FC236}">
                <a16:creationId xmlns:a16="http://schemas.microsoft.com/office/drawing/2014/main" id="{968980D4-40A4-6D34-5914-8DB735DD6E8A}"/>
              </a:ext>
            </a:extLst>
          </p:cNvPr>
          <p:cNvSpPr/>
          <p:nvPr/>
        </p:nvSpPr>
        <p:spPr>
          <a:xfrm>
            <a:off x="258619"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7" name="Rettangolo con angoli arrotondati 6">
            <a:extLst>
              <a:ext uri="{FF2B5EF4-FFF2-40B4-BE49-F238E27FC236}">
                <a16:creationId xmlns:a16="http://schemas.microsoft.com/office/drawing/2014/main" id="{F3E7F811-5452-3B8D-6FB0-5977B8DF4A35}"/>
              </a:ext>
            </a:extLst>
          </p:cNvPr>
          <p:cNvSpPr/>
          <p:nvPr/>
        </p:nvSpPr>
        <p:spPr>
          <a:xfrm>
            <a:off x="8374768" y="1461856"/>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10" name="Immagine 9">
            <a:extLst>
              <a:ext uri="{FF2B5EF4-FFF2-40B4-BE49-F238E27FC236}">
                <a16:creationId xmlns:a16="http://schemas.microsoft.com/office/drawing/2014/main" id="{B901240F-ADB4-AE2E-C6C5-4BC7DEADEA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15852" y="2064032"/>
            <a:ext cx="3702019" cy="3174262"/>
          </a:xfrm>
          <a:prstGeom prst="rect">
            <a:avLst/>
          </a:prstGeom>
        </p:spPr>
      </p:pic>
      <p:sp>
        <p:nvSpPr>
          <p:cNvPr id="13" name="Rettangolo con angoli arrotondati 12">
            <a:extLst>
              <a:ext uri="{FF2B5EF4-FFF2-40B4-BE49-F238E27FC236}">
                <a16:creationId xmlns:a16="http://schemas.microsoft.com/office/drawing/2014/main" id="{FAF115B4-0739-A736-4349-8518DAFE31D0}"/>
              </a:ext>
            </a:extLst>
          </p:cNvPr>
          <p:cNvSpPr/>
          <p:nvPr/>
        </p:nvSpPr>
        <p:spPr>
          <a:xfrm>
            <a:off x="8897373" y="256799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440F90F1-953A-4EF5-704C-DC0748EC3CD7}"/>
              </a:ext>
            </a:extLst>
          </p:cNvPr>
          <p:cNvSpPr/>
          <p:nvPr/>
        </p:nvSpPr>
        <p:spPr>
          <a:xfrm>
            <a:off x="4918096" y="2565791"/>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1" name="Rettangolo con angoli arrotondati 20">
            <a:extLst>
              <a:ext uri="{FF2B5EF4-FFF2-40B4-BE49-F238E27FC236}">
                <a16:creationId xmlns:a16="http://schemas.microsoft.com/office/drawing/2014/main" id="{F247A211-465C-4DE1-3DA0-FEF3696105EA}"/>
              </a:ext>
            </a:extLst>
          </p:cNvPr>
          <p:cNvSpPr/>
          <p:nvPr/>
        </p:nvSpPr>
        <p:spPr>
          <a:xfrm>
            <a:off x="1941705" y="335004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20F23FF-52D7-5DBD-458C-3B977BEE6971}"/>
              </a:ext>
            </a:extLst>
          </p:cNvPr>
          <p:cNvSpPr/>
          <p:nvPr/>
        </p:nvSpPr>
        <p:spPr>
          <a:xfrm>
            <a:off x="6475605" y="412728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A8A19BB2-1AD7-16F3-3297-490F5615642C}"/>
              </a:ext>
            </a:extLst>
          </p:cNvPr>
          <p:cNvSpPr/>
          <p:nvPr/>
        </p:nvSpPr>
        <p:spPr>
          <a:xfrm>
            <a:off x="9683428" y="3350049"/>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4" name="Rettangolo con angoli arrotondati 23">
            <a:extLst>
              <a:ext uri="{FF2B5EF4-FFF2-40B4-BE49-F238E27FC236}">
                <a16:creationId xmlns:a16="http://schemas.microsoft.com/office/drawing/2014/main" id="{CBD251FB-1E03-CD53-CD4C-9EB9753ACC00}"/>
              </a:ext>
            </a:extLst>
          </p:cNvPr>
          <p:cNvSpPr/>
          <p:nvPr/>
        </p:nvSpPr>
        <p:spPr>
          <a:xfrm>
            <a:off x="2744500" y="4127288"/>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5" name="Rettangolo con angoli arrotondati 24">
            <a:extLst>
              <a:ext uri="{FF2B5EF4-FFF2-40B4-BE49-F238E27FC236}">
                <a16:creationId xmlns:a16="http://schemas.microsoft.com/office/drawing/2014/main" id="{72CB3441-792D-5A23-CA46-349971EE6D91}"/>
              </a:ext>
            </a:extLst>
          </p:cNvPr>
          <p:cNvSpPr/>
          <p:nvPr/>
        </p:nvSpPr>
        <p:spPr>
          <a:xfrm>
            <a:off x="1139601" y="256799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A5D7C642-CE51-6CCD-B1C4-8C2CE91E172B}"/>
              </a:ext>
            </a:extLst>
          </p:cNvPr>
          <p:cNvSpPr/>
          <p:nvPr/>
        </p:nvSpPr>
        <p:spPr>
          <a:xfrm>
            <a:off x="10460227" y="4127287"/>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E84F202D-79A7-8954-0398-07EE84BD65D0}"/>
              </a:ext>
            </a:extLst>
          </p:cNvPr>
          <p:cNvSpPr/>
          <p:nvPr/>
        </p:nvSpPr>
        <p:spPr>
          <a:xfrm>
            <a:off x="5701613" y="335004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DE01836-2530-24D2-75E9-FB523FA17058}"/>
              </a:ext>
            </a:extLst>
          </p:cNvPr>
          <p:cNvSpPr/>
          <p:nvPr/>
        </p:nvSpPr>
        <p:spPr>
          <a:xfrm>
            <a:off x="9678894" y="2565791"/>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DAFF3BCD-661E-9C3B-99C5-999BF06B1941}"/>
              </a:ext>
            </a:extLst>
          </p:cNvPr>
          <p:cNvSpPr/>
          <p:nvPr/>
        </p:nvSpPr>
        <p:spPr>
          <a:xfrm>
            <a:off x="10467216" y="2565792"/>
            <a:ext cx="566866" cy="1317904"/>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69A8CC82-2B81-E293-CEB0-97D724387D87}"/>
              </a:ext>
            </a:extLst>
          </p:cNvPr>
          <p:cNvSpPr/>
          <p:nvPr/>
        </p:nvSpPr>
        <p:spPr>
          <a:xfrm>
            <a:off x="9678894" y="4127287"/>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A3DE2905-03DC-434B-173E-43C88672AF12}"/>
              </a:ext>
            </a:extLst>
          </p:cNvPr>
          <p:cNvSpPr/>
          <p:nvPr/>
        </p:nvSpPr>
        <p:spPr>
          <a:xfrm>
            <a:off x="1157916" y="3350048"/>
            <a:ext cx="566866" cy="1310886"/>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9C1A5B20-7A44-7C16-8669-FEB87708204C}"/>
              </a:ext>
            </a:extLst>
          </p:cNvPr>
          <p:cNvSpPr/>
          <p:nvPr/>
        </p:nvSpPr>
        <p:spPr>
          <a:xfrm>
            <a:off x="4918096" y="3332057"/>
            <a:ext cx="566866" cy="132887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4" name="Rettangolo con angoli arrotondati 33">
            <a:extLst>
              <a:ext uri="{FF2B5EF4-FFF2-40B4-BE49-F238E27FC236}">
                <a16:creationId xmlns:a16="http://schemas.microsoft.com/office/drawing/2014/main" id="{75CE3C23-313F-4CEA-9144-57EF796B4848}"/>
              </a:ext>
            </a:extLst>
          </p:cNvPr>
          <p:cNvSpPr/>
          <p:nvPr/>
        </p:nvSpPr>
        <p:spPr>
          <a:xfrm>
            <a:off x="5701613" y="2560305"/>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5" name="Rettangolo con angoli arrotondati 34">
            <a:extLst>
              <a:ext uri="{FF2B5EF4-FFF2-40B4-BE49-F238E27FC236}">
                <a16:creationId xmlns:a16="http://schemas.microsoft.com/office/drawing/2014/main" id="{692B976A-14AC-FC5E-3665-425FC16DA1C9}"/>
              </a:ext>
            </a:extLst>
          </p:cNvPr>
          <p:cNvSpPr/>
          <p:nvPr/>
        </p:nvSpPr>
        <p:spPr>
          <a:xfrm>
            <a:off x="2743273" y="2560306"/>
            <a:ext cx="566866" cy="1323390"/>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6" name="Rettangolo con angoli arrotondati 35">
            <a:extLst>
              <a:ext uri="{FF2B5EF4-FFF2-40B4-BE49-F238E27FC236}">
                <a16:creationId xmlns:a16="http://schemas.microsoft.com/office/drawing/2014/main" id="{27C1E192-9791-52DF-3333-A0217F6FF9D5}"/>
              </a:ext>
            </a:extLst>
          </p:cNvPr>
          <p:cNvSpPr/>
          <p:nvPr/>
        </p:nvSpPr>
        <p:spPr>
          <a:xfrm>
            <a:off x="6475605" y="2567999"/>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68CDFB1F-9A6A-788F-CBF6-0D03214690A4}"/>
              </a:ext>
            </a:extLst>
          </p:cNvPr>
          <p:cNvSpPr/>
          <p:nvPr/>
        </p:nvSpPr>
        <p:spPr>
          <a:xfrm>
            <a:off x="1926105" y="4127286"/>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A425957F-039F-B311-B48B-81A40347EAD7}"/>
              </a:ext>
            </a:extLst>
          </p:cNvPr>
          <p:cNvSpPr/>
          <p:nvPr/>
        </p:nvSpPr>
        <p:spPr>
          <a:xfrm>
            <a:off x="5704864" y="4127286"/>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9" name="Rettangolo con angoli arrotondati 38">
            <a:extLst>
              <a:ext uri="{FF2B5EF4-FFF2-40B4-BE49-F238E27FC236}">
                <a16:creationId xmlns:a16="http://schemas.microsoft.com/office/drawing/2014/main" id="{B98EB3CF-D082-79A9-CBA1-39200B542EB6}"/>
              </a:ext>
            </a:extLst>
          </p:cNvPr>
          <p:cNvSpPr/>
          <p:nvPr/>
        </p:nvSpPr>
        <p:spPr>
          <a:xfrm>
            <a:off x="1941169" y="2567999"/>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3EF99F5F-CD8A-0E0F-9562-8123D3E809A2}"/>
              </a:ext>
            </a:extLst>
          </p:cNvPr>
          <p:cNvSpPr/>
          <p:nvPr/>
        </p:nvSpPr>
        <p:spPr>
          <a:xfrm>
            <a:off x="8902793" y="3350048"/>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29203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569CB-03E9-0905-4D9A-66E965D3F7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A68664-8477-6BFC-FC6A-ADF2A53115A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F54BAED-93F4-487E-D87B-D3E56F74048F}"/>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t>Conclusions</a:t>
            </a:r>
          </a:p>
        </p:txBody>
      </p:sp>
      <p:sp>
        <p:nvSpPr>
          <p:cNvPr id="4" name="Segnaposto numero diapositiva 3">
            <a:extLst>
              <a:ext uri="{FF2B5EF4-FFF2-40B4-BE49-F238E27FC236}">
                <a16:creationId xmlns:a16="http://schemas.microsoft.com/office/drawing/2014/main" id="{161959A4-08AB-77B1-2828-03282C7E4112}"/>
              </a:ext>
            </a:extLst>
          </p:cNvPr>
          <p:cNvSpPr>
            <a:spLocks noGrp="1"/>
          </p:cNvSpPr>
          <p:nvPr>
            <p:ph type="sldNum" sz="quarter" idx="12"/>
          </p:nvPr>
        </p:nvSpPr>
        <p:spPr/>
        <p:txBody>
          <a:bodyPr/>
          <a:lstStyle/>
          <a:p>
            <a:fld id="{2FA0223F-D95A-431D-9A71-EDA7FA0C2F5B}" type="slidenum">
              <a:rPr lang="en-US" smtClean="0"/>
              <a:t>42</a:t>
            </a:fld>
            <a:endParaRPr lang="en-US" dirty="0"/>
          </a:p>
        </p:txBody>
      </p:sp>
    </p:spTree>
    <p:extLst>
      <p:ext uri="{BB962C8B-B14F-4D97-AF65-F5344CB8AC3E}">
        <p14:creationId xmlns:p14="http://schemas.microsoft.com/office/powerpoint/2010/main" val="67868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43</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a total of 7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(Leave One Patient Out Cross Validation) trained onto the whole feature set</a:t>
            </a:r>
          </a:p>
          <a:p>
            <a:pPr marL="342900" indent="-342900">
              <a:buFont typeface="+mj-lt"/>
              <a:buAutoNum type="arabicPeriod"/>
            </a:pPr>
            <a:r>
              <a:rPr lang="en-US" sz="1200" dirty="0"/>
              <a:t>A decision tree (LOPOCV) trained onto an optimized feature set</a:t>
            </a:r>
          </a:p>
          <a:p>
            <a:pPr marL="342900" indent="-342900">
              <a:buFont typeface="+mj-lt"/>
              <a:buAutoNum type="arabicPeriod"/>
            </a:pPr>
            <a:r>
              <a:rPr lang="en-US" sz="1200" dirty="0"/>
              <a:t>3 SVM models with different kernel (LOPOCV) definition onto the whole feature set </a:t>
            </a:r>
          </a:p>
          <a:p>
            <a:pPr marL="342900" indent="-342900">
              <a:buFont typeface="+mj-lt"/>
              <a:buAutoNum type="arabicPeriod"/>
            </a:pPr>
            <a:r>
              <a:rPr lang="en-US" sz="1200" dirty="0"/>
              <a:t>A gaussian kernel SVM (LOPOCV) onto an optimized feature set</a:t>
            </a:r>
          </a:p>
          <a:p>
            <a:pPr marL="0" indent="0">
              <a:buNone/>
            </a:pPr>
            <a:r>
              <a:rPr lang="en-US" sz="1200" b="1" dirty="0"/>
              <a:t>Results</a:t>
            </a:r>
            <a:r>
              <a:rPr lang="en-US" sz="1200" dirty="0"/>
              <a:t> are encouraging, but higher performance are required, specially for MAP B, effective, and MAP C, dangerous, signals. </a:t>
            </a:r>
            <a:r>
              <a:rPr lang="en-US" sz="1200" b="1" dirty="0"/>
              <a:t>Gaussian kernel SVM model</a:t>
            </a:r>
            <a:r>
              <a:rPr lang="en-US" sz="1200" dirty="0"/>
              <a:t>, defined onto a </a:t>
            </a:r>
            <a:r>
              <a:rPr lang="en-US" sz="1200" b="1" dirty="0"/>
              <a:t>reduced</a:t>
            </a:r>
            <a:r>
              <a:rPr lang="en-US" sz="1200" dirty="0"/>
              <a:t> set of </a:t>
            </a:r>
            <a:r>
              <a:rPr lang="en-US" sz="1200" b="1" dirty="0"/>
              <a:t>feature</a:t>
            </a:r>
            <a:r>
              <a:rPr lang="en-US" sz="1200" dirty="0"/>
              <a:t>, has the best overall performance, reaching </a:t>
            </a:r>
            <a:r>
              <a:rPr lang="en-US" sz="1200" b="1" dirty="0"/>
              <a:t>a weighted f1-score of 0.82</a:t>
            </a:r>
            <a:r>
              <a:rPr lang="en-US" sz="1200" dirty="0"/>
              <a:t>. On the other hand, all three best models performs better than the other in classify a specific case.</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 certain role into cases classification, with the TM ones more relevant then STFT ones, which are discharged by SVM models.</a:t>
            </a:r>
          </a:p>
        </p:txBody>
      </p:sp>
    </p:spTree>
    <p:extLst>
      <p:ext uri="{BB962C8B-B14F-4D97-AF65-F5344CB8AC3E}">
        <p14:creationId xmlns:p14="http://schemas.microsoft.com/office/powerpoint/2010/main" val="379305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554545"/>
          </a:xfrm>
          <a:prstGeom prst="rect">
            <a:avLst/>
          </a:prstGeom>
          <a:noFill/>
        </p:spPr>
        <p:txBody>
          <a:bodyPr wrap="square">
            <a:spAutoFit/>
          </a:bodyPr>
          <a:lstStyle/>
          <a:p>
            <a:pPr marL="0" indent="0">
              <a:buNone/>
            </a:pPr>
            <a:r>
              <a:rPr lang="en-US" sz="1400" dirty="0"/>
              <a:t>This pipeline has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r>
              <a:rPr lang="en-US" sz="1400" dirty="0">
                <a:sym typeface="Wingdings" panose="05000000000000000000" pitchFamily="2" charset="2"/>
              </a:rPr>
              <a:t> </a:t>
            </a:r>
            <a:r>
              <a:rPr lang="en-US" sz="1400" dirty="0"/>
              <a:t>“</a:t>
            </a:r>
            <a:r>
              <a:rPr lang="en-US" sz="1400" b="1" dirty="0"/>
              <a:t>the higher, the better</a:t>
            </a:r>
            <a:r>
              <a:rPr lang="en-US" sz="1400" dirty="0"/>
              <a:t>”.</a:t>
            </a:r>
          </a:p>
          <a:p>
            <a:pPr marL="285750" indent="-285750">
              <a:buFont typeface="Arial" panose="020B0604020202020204" pitchFamily="34" charset="0"/>
              <a:buChar char="•"/>
            </a:pPr>
            <a:endParaRPr lang="en-US" sz="1400" dirty="0"/>
          </a:p>
          <a:p>
            <a:r>
              <a:rPr lang="en-US" sz="1400" dirty="0"/>
              <a:t> A </a:t>
            </a:r>
            <a:r>
              <a:rPr lang="en-US" sz="1400" b="1" dirty="0"/>
              <a:t>decisional</a:t>
            </a:r>
            <a:r>
              <a:rPr lang="en-US" sz="1400" dirty="0"/>
              <a:t> </a:t>
            </a:r>
            <a:r>
              <a:rPr lang="en-US" sz="1400" b="1" dirty="0"/>
              <a:t>rule</a:t>
            </a:r>
            <a:r>
              <a:rPr lang="en-US" sz="1400" dirty="0"/>
              <a:t> is necessary. </a:t>
            </a:r>
          </a:p>
          <a:p>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circle(out)">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216813"/>
          </a:xfrm>
          <a:prstGeom prst="rect">
            <a:avLst/>
          </a:prstGeom>
          <a:noFill/>
        </p:spPr>
        <p:txBody>
          <a:bodyPr wrap="square">
            <a:spAutoFit/>
          </a:bodyPr>
          <a:lstStyle/>
          <a:p>
            <a:pPr marL="0" indent="0">
              <a:buNone/>
            </a:pPr>
            <a:r>
              <a:rPr lang="en-US" sz="1400" dirty="0"/>
              <a:t>Starting from active areas definition the following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(6 features from </a:t>
            </a:r>
            <a:r>
              <a:rPr lang="en-US" sz="1100" dirty="0" err="1"/>
              <a:t>Rov</a:t>
            </a:r>
            <a:r>
              <a:rPr lang="en-US" sz="1100" dirty="0"/>
              <a:t> signal + 6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(6 features from </a:t>
            </a:r>
            <a:r>
              <a:rPr lang="en-US" sz="1100" dirty="0" err="1"/>
              <a:t>Rov</a:t>
            </a:r>
            <a:r>
              <a:rPr lang="en-US" sz="1100" dirty="0"/>
              <a:t> signal + 6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52E7-8B53-DBBD-736A-8596C39B27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E17CE2-05E1-2674-09E3-51B72C82A6E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BB95B15A-656D-84C4-6A4C-55890B972037}"/>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ED546E44-AE62-8AAF-1131-B244AE95F396}"/>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2103317672"/>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6132</TotalTime>
  <Words>3577</Words>
  <Application>Microsoft Office PowerPoint</Application>
  <PresentationFormat>Widescreen</PresentationFormat>
  <Paragraphs>609</Paragraphs>
  <Slides>43</Slides>
  <Notes>41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43</vt:i4>
      </vt:variant>
    </vt:vector>
  </HeadingPairs>
  <TitlesOfParts>
    <vt:vector size="49"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Active area analysis: entire set of features</vt:lpstr>
      <vt:lpstr>Features set 1.1: signal peak in order of magnitude</vt:lpstr>
      <vt:lpstr>Features set 1.2: Signal peaks in order of time occurrence </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Feature selection: correlation matrix</vt:lpstr>
      <vt:lpstr>Correlation matrix: Envelope features</vt:lpstr>
      <vt:lpstr>Correlation matrix: Template Matching features</vt:lpstr>
      <vt:lpstr>Correlation matrix: STFT features</vt:lpstr>
      <vt:lpstr>Outline </vt:lpstr>
      <vt:lpstr>Machine learning approach: tree classifier</vt:lpstr>
      <vt:lpstr>Tree classifier V1: results </vt:lpstr>
      <vt:lpstr>Tree classifier V2 – subset of features: results </vt:lpstr>
      <vt:lpstr>Tree classifiers: LOPOCV confusion matrix comparison</vt:lpstr>
      <vt:lpstr>SHAP analysis on optimal feature subset</vt:lpstr>
      <vt:lpstr>Outline </vt:lpstr>
      <vt:lpstr>Machine learning approach: Support Vector Machines</vt:lpstr>
      <vt:lpstr>SVM classifiers: results varying kernel type</vt:lpstr>
      <vt:lpstr>SVM classifiers: Gaussian kernel feature importance</vt:lpstr>
      <vt:lpstr>Tree classifiers: LOPOCV confusion matrix comparison</vt:lpstr>
      <vt:lpstr>Outline </vt:lpstr>
      <vt:lpstr>Best models comparison</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152</cp:revision>
  <dcterms:created xsi:type="dcterms:W3CDTF">2024-05-22T12:11:36Z</dcterms:created>
  <dcterms:modified xsi:type="dcterms:W3CDTF">2025-01-10T10:24:00Z</dcterms:modified>
</cp:coreProperties>
</file>